
<file path=[Content_Types].xml><?xml version="1.0" encoding="utf-8"?>
<Types xmlns="http://schemas.openxmlformats.org/package/2006/content-types"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2b8f88c6fb6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2b8f88c6fb6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b8f88c6fb6_4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b8f88c6fb6_4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b8f88c6fb6_5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b8f88c6fb6_5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2b8f88c6fb6_5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2b8f88c6fb6_5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2b8f88c6fb6_5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2b8f88c6fb6_5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2b8f88c6fb6_5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2b8f88c6fb6_5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2b8f88c6fb6_5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2b8f88c6fb6_5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2b8f88c6fb6_5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2b8f88c6fb6_5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2b8f88c6fb6_5_5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2b8f88c6fb6_5_5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b8f88c6fb6_5_10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b8f88c6fb6_5_10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9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hyperlink" Target="https://github.com/sarthakTUM/roofn3d" TargetMode="External"/><Relationship Id="rId9" Type="http://schemas.openxmlformats.org/officeDocument/2006/relationships/hyperlink" Target="https://github.com/kkraoj/damaged_structures_detector" TargetMode="External"/><Relationship Id="rId5" Type="http://schemas.openxmlformats.org/officeDocument/2006/relationships/hyperlink" Target="https://github.com/loosgagnet/Building-detection-and-roof-type-recognition" TargetMode="External"/><Relationship Id="rId6" Type="http://schemas.openxmlformats.org/officeDocument/2006/relationships/image" Target="../media/image13.png"/><Relationship Id="rId7" Type="http://schemas.openxmlformats.org/officeDocument/2006/relationships/image" Target="../media/image11.png"/><Relationship Id="rId8" Type="http://schemas.openxmlformats.org/officeDocument/2006/relationships/hyperlink" Target="https://github.com/kkraoj/damaged_structures_detector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png"/><Relationship Id="rId4" Type="http://schemas.openxmlformats.org/officeDocument/2006/relationships/image" Target="../media/image8.png"/><Relationship Id="rId5" Type="http://schemas.openxmlformats.org/officeDocument/2006/relationships/hyperlink" Target="https://github.com/kkraoj/damaged_structures_detector" TargetMode="Externa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5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2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drive.google.com/drive/folders/1rLr8n93vr7YpNuJFyuNvzrOrQvvBgtM8?usp=drive_link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6"/>
            <a:ext cx="9144000" cy="514236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160175" y="4145100"/>
            <a:ext cx="161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, Helen Jin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 3: Use Machine Learning for Image recognition </a:t>
            </a:r>
            <a:endParaRPr/>
          </a:p>
        </p:txBody>
      </p:sp>
      <p:sp>
        <p:nvSpPr>
          <p:cNvPr id="148" name="Google Shape;148;p22"/>
          <p:cNvSpPr txBox="1"/>
          <p:nvPr>
            <p:ph idx="1" type="body"/>
          </p:nvPr>
        </p:nvSpPr>
        <p:spPr>
          <a:xfrm>
            <a:off x="289604" y="1152475"/>
            <a:ext cx="6902100" cy="3259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i="1" lang="zh-CN" sz="1300" u="sng"/>
              <a:t>Repos that we came across: </a:t>
            </a:r>
            <a:endParaRPr b="1" i="1" sz="1300" u="sng"/>
          </a:p>
        </p:txBody>
      </p:sp>
      <p:pic>
        <p:nvPicPr>
          <p:cNvPr id="149" name="Google Shape;149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9604" y="1633921"/>
            <a:ext cx="2657438" cy="229593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2"/>
          <p:cNvSpPr txBox="1"/>
          <p:nvPr/>
        </p:nvSpPr>
        <p:spPr>
          <a:xfrm>
            <a:off x="195375" y="4037600"/>
            <a:ext cx="2441700" cy="37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u="sng">
                <a:solidFill>
                  <a:schemeClr val="hlink"/>
                </a:solidFill>
                <a:hlinkClick r:id="rId4"/>
              </a:rPr>
              <a:t>https://github.com/sarthakTUM/roofn3d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151" name="Google Shape;151;p22"/>
          <p:cNvSpPr txBox="1"/>
          <p:nvPr/>
        </p:nvSpPr>
        <p:spPr>
          <a:xfrm>
            <a:off x="3129853" y="4156310"/>
            <a:ext cx="23742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u="sng">
                <a:solidFill>
                  <a:schemeClr val="hlink"/>
                </a:solidFill>
                <a:hlinkClick r:id="rId5"/>
              </a:rPr>
              <a:t>https://github.com/loosgagnet/Building-detection-and-roof-type-recognition</a:t>
            </a:r>
            <a:endParaRPr sz="12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chemeClr val="dk2"/>
              </a:solidFill>
            </a:endParaRPr>
          </a:p>
        </p:txBody>
      </p:sp>
      <p:pic>
        <p:nvPicPr>
          <p:cNvPr id="152" name="Google Shape;152;p2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1109" y="1633922"/>
            <a:ext cx="2771981" cy="2295939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2"/>
          <p:cNvSpPr txBox="1"/>
          <p:nvPr/>
        </p:nvSpPr>
        <p:spPr>
          <a:xfrm>
            <a:off x="2931100" y="1152475"/>
            <a:ext cx="2573100" cy="60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25000"/>
              </a:lnSpc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zh-CN" sz="1200">
                <a:solidFill>
                  <a:srgbClr val="1F2328"/>
                </a:solidFill>
              </a:rPr>
              <a:t>(Building-detection-and-roof-type-recognition)</a:t>
            </a:r>
            <a:endParaRPr b="1" sz="1200">
              <a:solidFill>
                <a:srgbClr val="1F2328"/>
              </a:solidFill>
            </a:endParaRPr>
          </a:p>
        </p:txBody>
      </p:sp>
      <p:pic>
        <p:nvPicPr>
          <p:cNvPr id="154" name="Google Shape;154;p2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5822823" y="1633925"/>
            <a:ext cx="3099950" cy="24939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22"/>
          <p:cNvSpPr txBox="1"/>
          <p:nvPr/>
        </p:nvSpPr>
        <p:spPr>
          <a:xfrm>
            <a:off x="5822825" y="4264875"/>
            <a:ext cx="2898900" cy="442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100" u="sng">
                <a:solidFill>
                  <a:schemeClr val="hlink"/>
                </a:solidFill>
                <a:hlinkClick r:id="rId8"/>
              </a:rPr>
              <a:t>https://github.com/kkraoj/damaged_structures_detector</a:t>
            </a:r>
            <a:endParaRPr sz="600">
              <a:solidFill>
                <a:schemeClr val="dk2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156" name="Google Shape;156;p22"/>
          <p:cNvSpPr txBox="1"/>
          <p:nvPr/>
        </p:nvSpPr>
        <p:spPr>
          <a:xfrm>
            <a:off x="5795150" y="1195375"/>
            <a:ext cx="3099900" cy="32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/>
              <a:t>(</a:t>
            </a:r>
            <a:r>
              <a:rPr lang="zh-CN" sz="1500"/>
              <a:t>D</a:t>
            </a:r>
            <a:r>
              <a:rPr lang="zh-CN" sz="1500">
                <a:solidFill>
                  <a:schemeClr val="dk1"/>
                </a:solidFill>
                <a:uFill>
                  <a:noFill/>
                </a:uFill>
                <a:hlinkClick r:id="rId9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amaged_structures_detector</a:t>
            </a:r>
            <a:r>
              <a:rPr lang="zh-CN" sz="1500">
                <a:solidFill>
                  <a:schemeClr val="dk1"/>
                </a:solidFill>
              </a:rPr>
              <a:t>)</a:t>
            </a:r>
            <a:endParaRPr sz="15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1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CNN </a:t>
            </a:r>
            <a:endParaRPr/>
          </a:p>
        </p:txBody>
      </p:sp>
      <p:pic>
        <p:nvPicPr>
          <p:cNvPr id="162" name="Google Shape;16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152475"/>
            <a:ext cx="6144824" cy="3149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3" name="Google Shape;163;p23"/>
          <p:cNvSpPr/>
          <p:nvPr/>
        </p:nvSpPr>
        <p:spPr>
          <a:xfrm>
            <a:off x="1591850" y="2904975"/>
            <a:ext cx="1465500" cy="1396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64" name="Google Shape;164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44824" y="808575"/>
            <a:ext cx="3002976" cy="383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65" name="Google Shape;165;p23"/>
          <p:cNvSpPr txBox="1"/>
          <p:nvPr/>
        </p:nvSpPr>
        <p:spPr>
          <a:xfrm>
            <a:off x="928175" y="4398325"/>
            <a:ext cx="4701000" cy="92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https://github.com/kkraoj/damaged_structures_detector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Step1: Our progess</a:t>
            </a:r>
            <a:endParaRPr/>
          </a:p>
        </p:txBody>
      </p:sp>
      <p:pic>
        <p:nvPicPr>
          <p:cNvPr id="63" name="Google Shape;63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72401" y="1152472"/>
            <a:ext cx="6525773" cy="35050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Polygon, Transparent Masking</a:t>
            </a:r>
            <a:endParaRPr/>
          </a:p>
        </p:txBody>
      </p:sp>
      <p:pic>
        <p:nvPicPr>
          <p:cNvPr id="69" name="Google Shape;69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4200" y="1152475"/>
            <a:ext cx="6487450" cy="350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Quadrilateral with Black Masking</a:t>
            </a:r>
            <a:endParaRPr/>
          </a:p>
        </p:txBody>
      </p:sp>
      <p:pic>
        <p:nvPicPr>
          <p:cNvPr id="75" name="Google Shape;75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81475" y="1152475"/>
            <a:ext cx="6538875" cy="35184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81" name="Google Shape;81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1" y="1188825"/>
            <a:ext cx="6649300" cy="529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1700" y="1850675"/>
            <a:ext cx="8520602" cy="1442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7" name="Google Shape;8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3063" y="1251550"/>
            <a:ext cx="8577874" cy="264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1080225"/>
            <a:ext cx="8520602" cy="298305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20"/>
          <p:cNvSpPr txBox="1"/>
          <p:nvPr>
            <p:ph type="title"/>
          </p:nvPr>
        </p:nvSpPr>
        <p:spPr>
          <a:xfrm>
            <a:off x="311700" y="1542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Step2: Parallel processes</a:t>
            </a:r>
            <a:endParaRPr/>
          </a:p>
        </p:txBody>
      </p:sp>
      <p:sp>
        <p:nvSpPr>
          <p:cNvPr id="98" name="Google Shape;98;p20"/>
          <p:cNvSpPr txBox="1"/>
          <p:nvPr>
            <p:ph idx="1" type="body"/>
          </p:nvPr>
        </p:nvSpPr>
        <p:spPr>
          <a:xfrm>
            <a:off x="311700" y="726925"/>
            <a:ext cx="8520600" cy="44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zh-CN"/>
              <a:t>We are going to use Multiprocessing to efficiently process the data.</a:t>
            </a:r>
            <a:endParaRPr/>
          </a:p>
        </p:txBody>
      </p:sp>
      <p:sp>
        <p:nvSpPr>
          <p:cNvPr id="99" name="Google Shape;99;p20"/>
          <p:cNvSpPr/>
          <p:nvPr/>
        </p:nvSpPr>
        <p:spPr>
          <a:xfrm>
            <a:off x="2910750" y="1173925"/>
            <a:ext cx="2481000" cy="4089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GeoJSONfile(Row</a:t>
            </a:r>
            <a:r>
              <a:rPr lang="zh-CN"/>
              <a:t>366264)</a:t>
            </a:r>
            <a:endParaRPr/>
          </a:p>
        </p:txBody>
      </p:sp>
      <p:cxnSp>
        <p:nvCxnSpPr>
          <p:cNvPr id="100" name="Google Shape;100;p20"/>
          <p:cNvCxnSpPr>
            <a:stCxn id="99" idx="2"/>
          </p:cNvCxnSpPr>
          <p:nvPr/>
        </p:nvCxnSpPr>
        <p:spPr>
          <a:xfrm flipH="1">
            <a:off x="1142250" y="1582825"/>
            <a:ext cx="3009000" cy="399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1" name="Google Shape;101;p20"/>
          <p:cNvCxnSpPr>
            <a:stCxn id="99" idx="2"/>
          </p:cNvCxnSpPr>
          <p:nvPr/>
        </p:nvCxnSpPr>
        <p:spPr>
          <a:xfrm flipH="1">
            <a:off x="2214750" y="1582825"/>
            <a:ext cx="1936500" cy="390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2" name="Google Shape;102;p20"/>
          <p:cNvCxnSpPr>
            <a:stCxn id="99" idx="2"/>
          </p:cNvCxnSpPr>
          <p:nvPr/>
        </p:nvCxnSpPr>
        <p:spPr>
          <a:xfrm flipH="1">
            <a:off x="3995850" y="1582825"/>
            <a:ext cx="155400" cy="33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3" name="Google Shape;103;p20"/>
          <p:cNvCxnSpPr>
            <a:stCxn id="99" idx="2"/>
          </p:cNvCxnSpPr>
          <p:nvPr/>
        </p:nvCxnSpPr>
        <p:spPr>
          <a:xfrm>
            <a:off x="4151250" y="1582825"/>
            <a:ext cx="1498500" cy="34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04" name="Google Shape;104;p20"/>
          <p:cNvCxnSpPr>
            <a:stCxn id="99" idx="2"/>
          </p:cNvCxnSpPr>
          <p:nvPr/>
        </p:nvCxnSpPr>
        <p:spPr>
          <a:xfrm>
            <a:off x="4151250" y="1582825"/>
            <a:ext cx="3243300" cy="345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05" name="Google Shape;105;p20"/>
          <p:cNvSpPr/>
          <p:nvPr/>
        </p:nvSpPr>
        <p:spPr>
          <a:xfrm>
            <a:off x="824225" y="2009900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06" name="Google Shape;106;p20"/>
          <p:cNvSpPr/>
          <p:nvPr/>
        </p:nvSpPr>
        <p:spPr>
          <a:xfrm>
            <a:off x="1885375" y="19734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07" name="Google Shape;107;p20"/>
          <p:cNvSpPr/>
          <p:nvPr/>
        </p:nvSpPr>
        <p:spPr>
          <a:xfrm>
            <a:off x="3691675" y="19191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08" name="Google Shape;108;p20"/>
          <p:cNvSpPr/>
          <p:nvPr/>
        </p:nvSpPr>
        <p:spPr>
          <a:xfrm>
            <a:off x="5289000" y="19191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09" name="Google Shape;109;p20"/>
          <p:cNvSpPr/>
          <p:nvPr/>
        </p:nvSpPr>
        <p:spPr>
          <a:xfrm>
            <a:off x="7004450" y="19734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cxnSp>
        <p:nvCxnSpPr>
          <p:cNvPr id="110" name="Google Shape;110;p20"/>
          <p:cNvCxnSpPr>
            <a:stCxn id="99" idx="2"/>
          </p:cNvCxnSpPr>
          <p:nvPr/>
        </p:nvCxnSpPr>
        <p:spPr>
          <a:xfrm flipH="1">
            <a:off x="278850" y="1582825"/>
            <a:ext cx="3872400" cy="427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1" name="Google Shape;111;p20"/>
          <p:cNvCxnSpPr>
            <a:stCxn id="99" idx="2"/>
          </p:cNvCxnSpPr>
          <p:nvPr/>
        </p:nvCxnSpPr>
        <p:spPr>
          <a:xfrm flipH="1">
            <a:off x="3150750" y="1582825"/>
            <a:ext cx="1000500" cy="363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2" name="Google Shape;112;p20"/>
          <p:cNvSpPr/>
          <p:nvPr/>
        </p:nvSpPr>
        <p:spPr>
          <a:xfrm>
            <a:off x="0" y="2009900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900"/>
              <a:t>3663Row</a:t>
            </a:r>
            <a:endParaRPr sz="900"/>
          </a:p>
        </p:txBody>
      </p:sp>
      <p:sp>
        <p:nvSpPr>
          <p:cNvPr id="113" name="Google Shape;113;p20"/>
          <p:cNvSpPr/>
          <p:nvPr/>
        </p:nvSpPr>
        <p:spPr>
          <a:xfrm>
            <a:off x="2701150" y="19734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14" name="Google Shape;114;p20"/>
          <p:cNvSpPr/>
          <p:nvPr/>
        </p:nvSpPr>
        <p:spPr>
          <a:xfrm>
            <a:off x="4490338" y="19191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sp>
        <p:nvSpPr>
          <p:cNvPr id="115" name="Google Shape;115;p20"/>
          <p:cNvSpPr/>
          <p:nvPr/>
        </p:nvSpPr>
        <p:spPr>
          <a:xfrm>
            <a:off x="6146725" y="1919125"/>
            <a:ext cx="681600" cy="318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900">
                <a:solidFill>
                  <a:schemeClr val="dk1"/>
                </a:solidFill>
              </a:rPr>
              <a:t>3663Row</a:t>
            </a:r>
            <a:endParaRPr/>
          </a:p>
        </p:txBody>
      </p:sp>
      <p:cxnSp>
        <p:nvCxnSpPr>
          <p:cNvPr id="116" name="Google Shape;116;p20"/>
          <p:cNvCxnSpPr>
            <a:stCxn id="99" idx="2"/>
            <a:endCxn id="114" idx="0"/>
          </p:cNvCxnSpPr>
          <p:nvPr/>
        </p:nvCxnSpPr>
        <p:spPr>
          <a:xfrm>
            <a:off x="4151250" y="1582825"/>
            <a:ext cx="679800" cy="33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17" name="Google Shape;117;p20"/>
          <p:cNvCxnSpPr>
            <a:stCxn id="99" idx="2"/>
            <a:endCxn id="115" idx="0"/>
          </p:cNvCxnSpPr>
          <p:nvPr/>
        </p:nvCxnSpPr>
        <p:spPr>
          <a:xfrm>
            <a:off x="4151250" y="1582825"/>
            <a:ext cx="2336400" cy="336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18" name="Google Shape;118;p20"/>
          <p:cNvSpPr txBox="1"/>
          <p:nvPr/>
        </p:nvSpPr>
        <p:spPr>
          <a:xfrm>
            <a:off x="7681900" y="1645550"/>
            <a:ext cx="1498500" cy="831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2"/>
                </a:solidFill>
              </a:rPr>
              <a:t>Break it down to 100-200 files(undecided)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19" name="Google Shape;119;p20"/>
          <p:cNvCxnSpPr>
            <a:stCxn id="112" idx="2"/>
          </p:cNvCxnSpPr>
          <p:nvPr/>
        </p:nvCxnSpPr>
        <p:spPr>
          <a:xfrm>
            <a:off x="340800" y="2327900"/>
            <a:ext cx="604200" cy="69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0" name="Google Shape;120;p20"/>
          <p:cNvCxnSpPr/>
          <p:nvPr/>
        </p:nvCxnSpPr>
        <p:spPr>
          <a:xfrm flipH="1">
            <a:off x="963175" y="2344575"/>
            <a:ext cx="799800" cy="7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1" name="Google Shape;121;p20"/>
          <p:cNvSpPr/>
          <p:nvPr/>
        </p:nvSpPr>
        <p:spPr>
          <a:xfrm>
            <a:off x="826950" y="3071550"/>
            <a:ext cx="472500" cy="2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PC1</a:t>
            </a:r>
            <a:endParaRPr sz="1000"/>
          </a:p>
        </p:txBody>
      </p:sp>
      <p:cxnSp>
        <p:nvCxnSpPr>
          <p:cNvPr id="122" name="Google Shape;122;p20"/>
          <p:cNvCxnSpPr/>
          <p:nvPr/>
        </p:nvCxnSpPr>
        <p:spPr>
          <a:xfrm>
            <a:off x="1935663" y="2418925"/>
            <a:ext cx="604200" cy="69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3" name="Google Shape;123;p20"/>
          <p:cNvCxnSpPr/>
          <p:nvPr/>
        </p:nvCxnSpPr>
        <p:spPr>
          <a:xfrm flipH="1">
            <a:off x="2558038" y="2435600"/>
            <a:ext cx="799800" cy="7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4" name="Google Shape;124;p20"/>
          <p:cNvSpPr/>
          <p:nvPr/>
        </p:nvSpPr>
        <p:spPr>
          <a:xfrm>
            <a:off x="2421813" y="3162575"/>
            <a:ext cx="472500" cy="2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PC2</a:t>
            </a:r>
            <a:endParaRPr sz="1000"/>
          </a:p>
        </p:txBody>
      </p:sp>
      <p:cxnSp>
        <p:nvCxnSpPr>
          <p:cNvPr id="125" name="Google Shape;125;p20"/>
          <p:cNvCxnSpPr/>
          <p:nvPr/>
        </p:nvCxnSpPr>
        <p:spPr>
          <a:xfrm>
            <a:off x="3691675" y="2418925"/>
            <a:ext cx="604200" cy="69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6" name="Google Shape;126;p20"/>
          <p:cNvCxnSpPr/>
          <p:nvPr/>
        </p:nvCxnSpPr>
        <p:spPr>
          <a:xfrm flipH="1">
            <a:off x="4314050" y="2435600"/>
            <a:ext cx="799800" cy="7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27" name="Google Shape;127;p20"/>
          <p:cNvSpPr/>
          <p:nvPr/>
        </p:nvSpPr>
        <p:spPr>
          <a:xfrm>
            <a:off x="4177825" y="3162575"/>
            <a:ext cx="472500" cy="2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PC3</a:t>
            </a:r>
            <a:endParaRPr sz="1000"/>
          </a:p>
        </p:txBody>
      </p:sp>
      <p:cxnSp>
        <p:nvCxnSpPr>
          <p:cNvPr id="128" name="Google Shape;128;p20"/>
          <p:cNvCxnSpPr/>
          <p:nvPr/>
        </p:nvCxnSpPr>
        <p:spPr>
          <a:xfrm>
            <a:off x="6023300" y="2435600"/>
            <a:ext cx="604200" cy="6981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29" name="Google Shape;129;p20"/>
          <p:cNvCxnSpPr/>
          <p:nvPr/>
        </p:nvCxnSpPr>
        <p:spPr>
          <a:xfrm flipH="1">
            <a:off x="6645675" y="2452275"/>
            <a:ext cx="799800" cy="708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0" name="Google Shape;130;p20"/>
          <p:cNvSpPr/>
          <p:nvPr/>
        </p:nvSpPr>
        <p:spPr>
          <a:xfrm>
            <a:off x="6509450" y="3179250"/>
            <a:ext cx="472500" cy="272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000"/>
              <a:t>PC4</a:t>
            </a:r>
            <a:endParaRPr sz="1000"/>
          </a:p>
        </p:txBody>
      </p:sp>
      <p:sp>
        <p:nvSpPr>
          <p:cNvPr id="131" name="Google Shape;131;p20"/>
          <p:cNvSpPr txBox="1"/>
          <p:nvPr/>
        </p:nvSpPr>
        <p:spPr>
          <a:xfrm>
            <a:off x="7445475" y="2671700"/>
            <a:ext cx="17148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>
                <a:solidFill>
                  <a:schemeClr val="dk2"/>
                </a:solidFill>
              </a:rPr>
              <a:t>For each PC, based on the CPU cores it has, processing several amount of files</a:t>
            </a:r>
            <a:endParaRPr>
              <a:solidFill>
                <a:schemeClr val="dk2"/>
              </a:solidFill>
            </a:endParaRPr>
          </a:p>
        </p:txBody>
      </p:sp>
      <p:cxnSp>
        <p:nvCxnSpPr>
          <p:cNvPr id="132" name="Google Shape;132;p20"/>
          <p:cNvCxnSpPr>
            <a:stCxn id="121" idx="2"/>
          </p:cNvCxnSpPr>
          <p:nvPr/>
        </p:nvCxnSpPr>
        <p:spPr>
          <a:xfrm>
            <a:off x="1063200" y="3344250"/>
            <a:ext cx="3344100" cy="881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3" name="Google Shape;133;p20"/>
          <p:cNvCxnSpPr>
            <a:endCxn id="124" idx="2"/>
          </p:cNvCxnSpPr>
          <p:nvPr/>
        </p:nvCxnSpPr>
        <p:spPr>
          <a:xfrm rot="10800000">
            <a:off x="2658063" y="3435275"/>
            <a:ext cx="1758300" cy="7905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4" name="Google Shape;134;p20"/>
          <p:cNvCxnSpPr>
            <a:endCxn id="127" idx="2"/>
          </p:cNvCxnSpPr>
          <p:nvPr/>
        </p:nvCxnSpPr>
        <p:spPr>
          <a:xfrm flipH="1" rot="10800000">
            <a:off x="4407475" y="3435275"/>
            <a:ext cx="6600" cy="717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35" name="Google Shape;135;p20"/>
          <p:cNvCxnSpPr>
            <a:endCxn id="130" idx="2"/>
          </p:cNvCxnSpPr>
          <p:nvPr/>
        </p:nvCxnSpPr>
        <p:spPr>
          <a:xfrm flipH="1" rot="10800000">
            <a:off x="4434800" y="3451950"/>
            <a:ext cx="2310900" cy="746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36" name="Google Shape;136;p20"/>
          <p:cNvSpPr/>
          <p:nvPr/>
        </p:nvSpPr>
        <p:spPr>
          <a:xfrm>
            <a:off x="3709825" y="4198350"/>
            <a:ext cx="1408500" cy="447000"/>
          </a:xfrm>
          <a:prstGeom prst="rect">
            <a:avLst/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Outcome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Benefits of using </a:t>
            </a:r>
            <a:r>
              <a:rPr lang="zh-CN"/>
              <a:t>Parallel processes</a:t>
            </a:r>
            <a:endParaRPr/>
          </a:p>
        </p:txBody>
      </p:sp>
      <p:sp>
        <p:nvSpPr>
          <p:cNvPr id="142" name="Google Shape;14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Save time as it takes forever to open the giant geojson file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zh-CN"/>
              <a:t>Efficient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With </a:t>
            </a:r>
            <a:r>
              <a:rPr lang="zh-CN"/>
              <a:t>Multiprocessing, we are running the code n times faster(depend on the amount of cores our computer have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zh-CN"/>
              <a:t>We can run the code simultaneously on different PCs( as long as we assign them their own range of files)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 u="sng">
                <a:solidFill>
                  <a:schemeClr val="hlink"/>
                </a:solidFill>
                <a:hlinkClick r:id="rId3"/>
              </a:rPr>
              <a:t>https://drive.google.com/drive/folders/1rLr8n93vr7YpNuJFyuNvzrOrQvvBgtM8?usp=drive_link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